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4" r:id="rId1"/>
  </p:sldMasterIdLst>
  <p:sldIdLst>
    <p:sldId id="256" r:id="rId2"/>
    <p:sldId id="257" r:id="rId3"/>
    <p:sldId id="258" r:id="rId4"/>
    <p:sldId id="274" r:id="rId5"/>
    <p:sldId id="260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70" r:id="rId14"/>
    <p:sldId id="267" r:id="rId15"/>
    <p:sldId id="268" r:id="rId16"/>
    <p:sldId id="269" r:id="rId17"/>
    <p:sldId id="271" r:id="rId18"/>
    <p:sldId id="272" r:id="rId19"/>
    <p:sldId id="273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621"/>
  </p:normalViewPr>
  <p:slideViewPr>
    <p:cSldViewPr snapToGrid="0" snapToObjects="1">
      <p:cViewPr varScale="1">
        <p:scale>
          <a:sx n="76" d="100"/>
          <a:sy n="76" d="100"/>
        </p:scale>
        <p:origin x="21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7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91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97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4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38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75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45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587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00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585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8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96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ev@thedatascout.com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jstatsoft.org/v59/i10/paper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izm00/pycon2016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ampnear.me/" TargetMode="External"/><Relationship Id="rId3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327052" y="309489"/>
            <a:ext cx="9144000" cy="8230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Fellowship of the Data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389" y="1308296"/>
            <a:ext cx="7324422" cy="33115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24439" y="4795643"/>
            <a:ext cx="69353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/>
          </a:p>
          <a:p>
            <a:pPr algn="r"/>
            <a:r>
              <a:rPr lang="en-US" sz="2400" dirty="0" err="1" smtClean="0"/>
              <a:t>Sev</a:t>
            </a:r>
            <a:r>
              <a:rPr lang="en-US" sz="2400" dirty="0" smtClean="0"/>
              <a:t> Leonard</a:t>
            </a:r>
          </a:p>
          <a:p>
            <a:pPr algn="r"/>
            <a:r>
              <a:rPr lang="en-US" sz="2400" dirty="0" smtClean="0">
                <a:hlinkClick r:id="rId3"/>
              </a:rPr>
              <a:t>sev@thedatascout.com</a:t>
            </a:r>
            <a:endParaRPr lang="en-US" sz="2400" dirty="0" smtClean="0"/>
          </a:p>
          <a:p>
            <a:pPr algn="r"/>
            <a:r>
              <a:rPr lang="en-US" sz="2400" dirty="0"/>
              <a:t>g</a:t>
            </a:r>
            <a:r>
              <a:rPr lang="en-US" sz="2400" dirty="0" smtClean="0"/>
              <a:t>izm0_0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26" y="1842867"/>
            <a:ext cx="3873707" cy="2028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41437" y="4523091"/>
            <a:ext cx="2010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Source:myblogs.pw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87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 smtClean="0"/>
              <a:t>… doesn’t mean you can use it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825083" y="1437469"/>
            <a:ext cx="8541834" cy="3031588"/>
            <a:chOff x="1445255" y="661181"/>
            <a:chExt cx="8541834" cy="303158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410" b="56102"/>
            <a:stretch/>
          </p:blipFill>
          <p:spPr>
            <a:xfrm>
              <a:off x="1445255" y="661181"/>
              <a:ext cx="8541834" cy="188507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282"/>
            <a:stretch/>
          </p:blipFill>
          <p:spPr>
            <a:xfrm>
              <a:off x="1445255" y="2546252"/>
              <a:ext cx="8541834" cy="1146517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3831548" y="4527892"/>
            <a:ext cx="7522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www.vox.com</a:t>
            </a:r>
            <a:r>
              <a:rPr lang="en-US" dirty="0" smtClean="0"/>
              <a:t>/2016/5/12/11666116/70000-okcupid-users-data-release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78" b="13444"/>
          <a:stretch/>
        </p:blipFill>
        <p:spPr>
          <a:xfrm>
            <a:off x="351692" y="4954392"/>
            <a:ext cx="3277582" cy="13528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1692" y="6216912"/>
            <a:ext cx="1886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Source:doblu.com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437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Terms of Use - attribute properly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058400" cy="35588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34533" y="5435600"/>
            <a:ext cx="2882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Source:oregonstateparks.org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933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Be mindful of the resources of others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28"/>
          <a:stretch/>
        </p:blipFill>
        <p:spPr>
          <a:xfrm>
            <a:off x="838200" y="1690688"/>
            <a:ext cx="10058400" cy="30997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229" y="2862284"/>
            <a:ext cx="2509895" cy="29612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93" y="5823533"/>
            <a:ext cx="10058400" cy="7953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00887" y="2539101"/>
            <a:ext cx="2191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Source:lotr.wikia.com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06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Web (any) data is wrong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USFS data for region 6, Oregon and Washington State, has 80% accuracy for latitude and longitude points.</a:t>
            </a:r>
          </a:p>
          <a:p>
            <a:r>
              <a:rPr lang="en-US" dirty="0" smtClean="0"/>
              <a:t>Ex. Driving directions to campgrounds (find a </a:t>
            </a:r>
            <a:r>
              <a:rPr lang="en-US" dirty="0" err="1" smtClean="0"/>
              <a:t>borked</a:t>
            </a:r>
            <a:r>
              <a:rPr lang="en-US" dirty="0" smtClean="0"/>
              <a:t> example)</a:t>
            </a:r>
          </a:p>
          <a:p>
            <a:r>
              <a:rPr lang="en-US" dirty="0" smtClean="0"/>
              <a:t>Campground usage is light at Lost Lake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557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 1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you gather from the web may not be there tomorrow.</a:t>
            </a:r>
          </a:p>
          <a:p>
            <a:r>
              <a:rPr lang="en-US" dirty="0" smtClean="0"/>
              <a:t>Attribute correctly.</a:t>
            </a:r>
          </a:p>
          <a:p>
            <a:r>
              <a:rPr lang="en-US" dirty="0" smtClean="0"/>
              <a:t>Abuse of resources may result in blacklisting, banning, etc.</a:t>
            </a:r>
            <a:endParaRPr lang="en-US" dirty="0"/>
          </a:p>
          <a:p>
            <a:r>
              <a:rPr lang="en-US" dirty="0" smtClean="0"/>
              <a:t>Data is wrong. Proceed accordingly!</a:t>
            </a:r>
          </a:p>
        </p:txBody>
      </p:sp>
    </p:spTree>
    <p:extLst>
      <p:ext uri="{BB962C8B-B14F-4D97-AF65-F5344CB8AC3E}">
        <p14:creationId xmlns:p14="http://schemas.microsoft.com/office/powerpoint/2010/main" val="378433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7108"/>
            <a:ext cx="10515600" cy="4699855"/>
          </a:xfrm>
        </p:spPr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Section 1: Web data best practices</a:t>
            </a:r>
          </a:p>
          <a:p>
            <a:r>
              <a:rPr lang="en-US" dirty="0" smtClean="0"/>
              <a:t>Section 2: Gathering data from the web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15min Break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Lab 2: RIDB API, Scraping USNF pages, </a:t>
            </a:r>
            <a:r>
              <a:rPr lang="en-US" dirty="0" err="1" smtClean="0">
                <a:solidFill>
                  <a:schemeClr val="accent3"/>
                </a:solidFill>
              </a:rPr>
              <a:t>recreation.gov</a:t>
            </a:r>
            <a:r>
              <a:rPr lang="en-US" dirty="0" smtClean="0">
                <a:solidFill>
                  <a:schemeClr val="accent3"/>
                </a:solidFill>
              </a:rPr>
              <a:t> form navigation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15min Break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Section 3: Data organization and database design lite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Lab 3: Merging data from Lab 2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Section 4: Pipelining 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Lab 4: The One Pipeline</a:t>
            </a:r>
          </a:p>
        </p:txBody>
      </p:sp>
    </p:spTree>
    <p:extLst>
      <p:ext uri="{BB962C8B-B14F-4D97-AF65-F5344CB8AC3E}">
        <p14:creationId xmlns:p14="http://schemas.microsoft.com/office/powerpoint/2010/main" val="1720233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 2 – Gathering data from the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Review: tidy data principles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Each variable is a column</a:t>
            </a:r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Each observation is a row</a:t>
            </a:r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Each type of observational unit is a table</a:t>
            </a:r>
          </a:p>
          <a:p>
            <a:pPr marL="457200" lvl="1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Source: Wickham 2014 </a:t>
            </a:r>
            <a:r>
              <a:rPr lang="en-US" dirty="0" smtClean="0">
                <a:hlinkClick r:id="rId2"/>
              </a:rPr>
              <a:t>http://www.jstatsoft.org/v59/i10/paper</a:t>
            </a:r>
            <a:endParaRPr lang="en-US" dirty="0" smtClean="0"/>
          </a:p>
          <a:p>
            <a:pPr marL="457200" lvl="1" indent="0" algn="r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Observation: campground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Variables: </a:t>
            </a:r>
            <a:r>
              <a:rPr lang="en-US" dirty="0" err="1" smtClean="0"/>
              <a:t>lat</a:t>
            </a:r>
            <a:r>
              <a:rPr lang="en-US" dirty="0" smtClean="0"/>
              <a:t>/long, name, website, </a:t>
            </a:r>
            <a:r>
              <a:rPr lang="en-US" dirty="0" err="1" smtClean="0"/>
              <a:t>etc</a:t>
            </a:r>
            <a:endParaRPr lang="en-US" dirty="0" smtClean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Observational unit: RIDB, USFS, </a:t>
            </a:r>
            <a:r>
              <a:rPr lang="en-US" dirty="0" err="1" smtClean="0"/>
              <a:t>recreation.gov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RIDB API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60500"/>
            <a:ext cx="10058400" cy="38233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40800" y="5283868"/>
            <a:ext cx="1976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ridb.recreation.gov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39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RIDB API Documentation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34" y="1439333"/>
            <a:ext cx="11798931" cy="50220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95430" y="1061772"/>
            <a:ext cx="2700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usda.github.io</a:t>
            </a:r>
            <a:r>
              <a:rPr lang="en-US" dirty="0" smtClean="0"/>
              <a:t>/RIDB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992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RIDB data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61467"/>
            <a:ext cx="10515600" cy="121549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Only has campgrounds that can be reserved – no first come, first serve</a:t>
            </a:r>
          </a:p>
          <a:p>
            <a:r>
              <a:rPr lang="en-US" dirty="0" smtClean="0"/>
              <a:t>Missing reservation URLs</a:t>
            </a:r>
          </a:p>
          <a:p>
            <a:r>
              <a:rPr lang="en-US" dirty="0" err="1" smtClean="0"/>
              <a:t>Lat</a:t>
            </a:r>
            <a:r>
              <a:rPr lang="en-US" dirty="0" smtClean="0"/>
              <a:t> / Longs not guaranteed to be accurate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67" y="1690688"/>
            <a:ext cx="4662341" cy="26189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6" r="10850"/>
          <a:stretch/>
        </p:blipFill>
        <p:spPr>
          <a:xfrm>
            <a:off x="7371675" y="588472"/>
            <a:ext cx="2956741" cy="404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73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bits about 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419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the Lab!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056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USFS Website scraping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697" y="1690688"/>
            <a:ext cx="5693770" cy="4509466"/>
          </a:xfrm>
        </p:spPr>
      </p:pic>
      <p:sp>
        <p:nvSpPr>
          <p:cNvPr id="5" name="TextBox 4"/>
          <p:cNvSpPr txBox="1"/>
          <p:nvPr/>
        </p:nvSpPr>
        <p:spPr>
          <a:xfrm>
            <a:off x="6829910" y="2370666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BeautifulSoup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297830" y="2370665"/>
            <a:ext cx="1343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Selenium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5668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66" y="0"/>
            <a:ext cx="10058400" cy="670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7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3596"/>
          <a:stretch/>
        </p:blipFill>
        <p:spPr>
          <a:xfrm>
            <a:off x="719667" y="437823"/>
            <a:ext cx="10515600" cy="150951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67" y="2827866"/>
            <a:ext cx="10058400" cy="202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Tutorial content &amp; setup instructions: </a:t>
            </a:r>
            <a:r>
              <a:rPr lang="en-US" dirty="0" smtClean="0">
                <a:hlinkClick r:id="rId2"/>
              </a:rPr>
              <a:t>https://github.com/gizm00/pycon2016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All http requests are handled by the pycon2016_lamp </a:t>
            </a:r>
            <a:r>
              <a:rPr lang="en-US" dirty="0"/>
              <a:t>D</a:t>
            </a:r>
            <a:r>
              <a:rPr lang="en-US" dirty="0" smtClean="0"/>
              <a:t>ocker container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945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tutorial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5308"/>
          </a:xfrm>
        </p:spPr>
        <p:txBody>
          <a:bodyPr/>
          <a:lstStyle/>
          <a:p>
            <a:r>
              <a:rPr lang="en-US" dirty="0" smtClean="0"/>
              <a:t>Gather campground information from multiple sources to create The One Camping Database, presently hosted at </a:t>
            </a:r>
            <a:r>
              <a:rPr lang="en-US" dirty="0" smtClean="0">
                <a:hlinkClick r:id="rId2"/>
              </a:rPr>
              <a:t>www.campnear.me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386" y="2945870"/>
            <a:ext cx="5372562" cy="30700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18666" y="6015905"/>
            <a:ext cx="3421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Source:artistthinks.wordpress.com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270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0742" y="1456268"/>
            <a:ext cx="10515600" cy="4775199"/>
          </a:xfrm>
        </p:spPr>
        <p:txBody>
          <a:bodyPr/>
          <a:lstStyle/>
          <a:p>
            <a:r>
              <a:rPr lang="en-US" dirty="0" smtClean="0"/>
              <a:t>Data sources include the Recreational Information Database (RIDB), US Forest Service (USFS) websites, and </a:t>
            </a:r>
            <a:r>
              <a:rPr lang="en-US" dirty="0" err="1" smtClean="0"/>
              <a:t>recreation.gov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RIDB API – campground name, </a:t>
            </a:r>
            <a:r>
              <a:rPr lang="en-US" dirty="0" err="1" smtClean="0"/>
              <a:t>lat</a:t>
            </a:r>
            <a:r>
              <a:rPr lang="en-US" dirty="0" smtClean="0"/>
              <a:t>/long</a:t>
            </a:r>
          </a:p>
          <a:p>
            <a:endParaRPr lang="en-US" dirty="0" smtClean="0"/>
          </a:p>
          <a:p>
            <a:r>
              <a:rPr lang="en-US" dirty="0" smtClean="0"/>
              <a:t>USFS – scrape additional campground information</a:t>
            </a:r>
          </a:p>
          <a:p>
            <a:endParaRPr lang="en-US" dirty="0" smtClean="0"/>
          </a:p>
          <a:p>
            <a:r>
              <a:rPr lang="en-US" dirty="0" err="1" smtClean="0"/>
              <a:t>recreation.gov</a:t>
            </a:r>
            <a:r>
              <a:rPr lang="en-US" dirty="0" smtClean="0"/>
              <a:t> - s</a:t>
            </a:r>
            <a:r>
              <a:rPr lang="en-US" dirty="0" smtClean="0"/>
              <a:t>crape reservation availability by form navigation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341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7108"/>
            <a:ext cx="10515600" cy="4699855"/>
          </a:xfrm>
        </p:spPr>
        <p:txBody>
          <a:bodyPr/>
          <a:lstStyle/>
          <a:p>
            <a:r>
              <a:rPr lang="en-US" dirty="0" smtClean="0"/>
              <a:t>Section 1: Web data best practices</a:t>
            </a:r>
          </a:p>
          <a:p>
            <a:r>
              <a:rPr lang="en-US" dirty="0" smtClean="0"/>
              <a:t>Section 2: Gathering data from the web</a:t>
            </a:r>
          </a:p>
          <a:p>
            <a:r>
              <a:rPr lang="en-US" dirty="0" smtClean="0"/>
              <a:t>15min Break</a:t>
            </a:r>
          </a:p>
          <a:p>
            <a:r>
              <a:rPr lang="en-US" dirty="0" smtClean="0"/>
              <a:t>Lab 2: RIDB API, Scraping USNF pages, </a:t>
            </a:r>
            <a:r>
              <a:rPr lang="en-US" dirty="0" err="1" smtClean="0"/>
              <a:t>recreation.gov</a:t>
            </a:r>
            <a:r>
              <a:rPr lang="en-US" dirty="0" smtClean="0"/>
              <a:t> form navigation</a:t>
            </a:r>
          </a:p>
          <a:p>
            <a:r>
              <a:rPr lang="en-US" dirty="0" smtClean="0"/>
              <a:t>15min Break</a:t>
            </a:r>
          </a:p>
          <a:p>
            <a:r>
              <a:rPr lang="en-US" dirty="0" smtClean="0"/>
              <a:t>Section 3: Data organization and database design lite</a:t>
            </a:r>
          </a:p>
          <a:p>
            <a:r>
              <a:rPr lang="en-US" dirty="0" smtClean="0"/>
              <a:t>Lab 3: Merging data from Lab 2</a:t>
            </a:r>
          </a:p>
          <a:p>
            <a:r>
              <a:rPr lang="en-US" dirty="0" smtClean="0"/>
              <a:t>Section 4: Pipelining </a:t>
            </a:r>
          </a:p>
          <a:p>
            <a:r>
              <a:rPr lang="en-US" dirty="0" smtClean="0"/>
              <a:t>Lab 4: The One Pipeline</a:t>
            </a:r>
          </a:p>
        </p:txBody>
      </p:sp>
    </p:spTree>
    <p:extLst>
      <p:ext uri="{BB962C8B-B14F-4D97-AF65-F5344CB8AC3E}">
        <p14:creationId xmlns:p14="http://schemas.microsoft.com/office/powerpoint/2010/main" val="463886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 1: Web data best practices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812" y="1503485"/>
            <a:ext cx="6999458" cy="45168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67782" y="6020323"/>
            <a:ext cx="2532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Source:kaiju.wikidot.com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180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Web data is ephemeral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898" y="1505242"/>
            <a:ext cx="5380918" cy="3490033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950742" y="5345723"/>
            <a:ext cx="10515600" cy="1012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Format, availability, access requirements can change at any time 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89638" y="4976391"/>
            <a:ext cx="2191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Source:lotr.wikia.com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518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Just because you can get the data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98792"/>
            <a:ext cx="10331548" cy="3332757"/>
          </a:xfrm>
        </p:spPr>
      </p:pic>
      <p:sp>
        <p:nvSpPr>
          <p:cNvPr id="5" name="TextBox 4"/>
          <p:cNvSpPr txBox="1"/>
          <p:nvPr/>
        </p:nvSpPr>
        <p:spPr>
          <a:xfrm>
            <a:off x="6102426" y="5239653"/>
            <a:ext cx="525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developer.linkedin.com</a:t>
            </a:r>
            <a:r>
              <a:rPr lang="en-US" dirty="0" smtClean="0"/>
              <a:t>/legal/</a:t>
            </a:r>
            <a:r>
              <a:rPr lang="en-US" dirty="0" err="1" smtClean="0"/>
              <a:t>api</a:t>
            </a:r>
            <a:r>
              <a:rPr lang="en-US" dirty="0" smtClean="0"/>
              <a:t>-terms-of-use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94" y="4385863"/>
            <a:ext cx="2309636" cy="20769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0594" y="6328908"/>
            <a:ext cx="2816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Source:realitysandwich.com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265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2557</TotalTime>
  <Words>481</Words>
  <Application>Microsoft Macintosh PowerPoint</Application>
  <PresentationFormat>Widescreen</PresentationFormat>
  <Paragraphs>91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Calibri</vt:lpstr>
      <vt:lpstr>Calibri Light</vt:lpstr>
      <vt:lpstr>Arial</vt:lpstr>
      <vt:lpstr>Office Theme</vt:lpstr>
      <vt:lpstr>The Fellowship of the Data</vt:lpstr>
      <vt:lpstr>Greetings</vt:lpstr>
      <vt:lpstr>Class info</vt:lpstr>
      <vt:lpstr>About the tutorial</vt:lpstr>
      <vt:lpstr>About the data</vt:lpstr>
      <vt:lpstr>Agenda</vt:lpstr>
      <vt:lpstr>Section 1: Web data best practices</vt:lpstr>
      <vt:lpstr>1. Web data is ephemeral</vt:lpstr>
      <vt:lpstr>2. Just because you can get the data…</vt:lpstr>
      <vt:lpstr>… doesn’t mean you can use it</vt:lpstr>
      <vt:lpstr>3. Terms of Use - attribute properly</vt:lpstr>
      <vt:lpstr>4. Be mindful of the resources of others</vt:lpstr>
      <vt:lpstr>5. Web (any) data is wrong </vt:lpstr>
      <vt:lpstr>Section 1 Summary</vt:lpstr>
      <vt:lpstr>Agenda</vt:lpstr>
      <vt:lpstr>Section 2 – Gathering data from the web</vt:lpstr>
      <vt:lpstr>RIDB API</vt:lpstr>
      <vt:lpstr>RIDB API Documentation</vt:lpstr>
      <vt:lpstr>RIDB data notes</vt:lpstr>
      <vt:lpstr>To the Lab! </vt:lpstr>
      <vt:lpstr>USFS Website scraping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Fellowship of the Data</dc:title>
  <dc:creator>Severin Leonard</dc:creator>
  <cp:lastModifiedBy>Severin Leonard</cp:lastModifiedBy>
  <cp:revision>25</cp:revision>
  <dcterms:created xsi:type="dcterms:W3CDTF">2016-05-20T22:04:14Z</dcterms:created>
  <dcterms:modified xsi:type="dcterms:W3CDTF">2016-05-22T16:41:57Z</dcterms:modified>
</cp:coreProperties>
</file>